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BAFA-467F-48B8-AE11-4DAE1AFFA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56B93-A71C-4C12-9DD4-CF7B04EE6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F456F-FD7C-4216-BFA5-41D74A74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8B8D3-4845-40DE-AF51-6FA10595D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ADB4B-9418-4A9A-8B3F-3304FF7BA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0404A-BE33-495E-9D80-4D24AB4D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C64D6-904B-42D2-AD5A-F8F27D060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D348C-C2C5-48C2-B53D-AA3C976F5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AC7AF-710D-46FA-B45D-68299A6A4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5B6C4-F154-4371-BF51-99D80A35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9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2E0031-993F-444A-BF2D-CF415BADA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B424A-9541-453E-9398-74184875D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B6E2E-6944-410A-9B32-08C589E1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9E473-93D4-47C3-8B7A-94394BA9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7FD47-6DC4-4D2F-ADD2-E57E3729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9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BD03-E678-4902-9047-14D6D698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AE5CA-BA06-4BCC-82A1-35BB07963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3F698-38A4-42F2-9CC9-5E5D2DA9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5D513-2EB2-44DB-9884-FC616A69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D7E2D-B29F-47B1-A4FF-94738C0C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4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2734-26F9-4979-9E0F-BFA4F1D1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F61B8-B319-485D-9E13-5AA38A8F4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C14FA-51C5-4498-97F7-87274640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458E7-DFFB-4EC3-AF16-4814CC6D2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8D8D-7CFC-48C8-89EB-E9651DAB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9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7C9C-39A2-4F3B-8138-4DCA8A562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88FE4-0BEB-4780-A4D8-37AEB1633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5CE0A-B7A8-4F8B-8838-22C2CF619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90461-67CB-481C-A69E-9840E272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87971-7BB9-4531-A27A-04F434FC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D6123-1118-4FD2-A775-9D83B8B4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7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B657A-74B6-42DF-872B-28FD0627B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32C7C-5228-48CB-899A-B92E92B02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2206C-DD75-45D5-874F-7B0CD82AC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D9D60C-DF42-4709-A07F-AFFC5F8A1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15D50-CE4F-436F-8AA2-B1351F1B8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A99D82-BF0B-4653-9D71-715D9F93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E7772C-3D0E-4828-AC0D-46702C8A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6A5D25-6DE7-4827-AB60-6746F5DE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8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9A0FF-803E-43D6-8EFF-B8E80401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B88483-7B4F-427C-8CBD-532C5F72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99C134-B537-4D55-9C15-16893CDE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A0245-03B6-4F9B-BF29-2E48A28C2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3D3BE-51A0-49EF-885A-181CEFBE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D5EEE-B1E3-4B80-9C85-30332DD07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CB0F-1207-4649-9B54-A74A6EDA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1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FAF32-47A8-4472-9AB7-38791A36D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CF65F-6086-4409-B5BB-BF686D81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8353A-5944-4545-94FB-EC60FBDD8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19BFD-F945-4D2D-9FA4-1F0792FC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36D31-A3A6-433C-9478-81073C91A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46C8D-B3F3-4C76-922B-4E52FA41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2F62-23F9-4584-86FF-9018E464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64DAF-102B-4D64-BAD1-1A451B284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1C390-83B0-4538-9775-A2497D402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CDEE7-4024-4816-8BA2-2661EBD3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75BA7-63A9-44F0-941C-845627F8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6CDAB-DD65-46D2-BB5F-B9052123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83DFD-CBB4-4002-9C3F-52F2FF0A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BE641-6B14-47BD-AF76-6DC8D0742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D62AB-160D-4991-9477-6D61F4719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A254-AA62-485F-8F89-7074D5E01B6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5C773-AC62-427D-BA71-824F91929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418C8-6C4A-4A73-A86C-26C514BE4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CD50-14F9-46D0-8C79-107B78DF5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1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0FD563-1355-4C67-9DCC-161FCA743666}"/>
              </a:ext>
            </a:extLst>
          </p:cNvPr>
          <p:cNvSpPr txBox="1"/>
          <p:nvPr/>
        </p:nvSpPr>
        <p:spPr>
          <a:xfrm>
            <a:off x="1393296" y="1365121"/>
            <a:ext cx="252152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Calls Branch Tel No. 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Email to Branch email address 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May fill out Online App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891AA-AF0F-4108-ACE8-5E0D674D48E8}"/>
              </a:ext>
            </a:extLst>
          </p:cNvPr>
          <p:cNvSpPr txBox="1"/>
          <p:nvPr/>
        </p:nvSpPr>
        <p:spPr>
          <a:xfrm>
            <a:off x="7801153" y="1088122"/>
            <a:ext cx="1626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Guests – Have sponsor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400FAB-4B32-4F88-96F4-642197266A78}"/>
              </a:ext>
            </a:extLst>
          </p:cNvPr>
          <p:cNvSpPr txBox="1"/>
          <p:nvPr/>
        </p:nvSpPr>
        <p:spPr>
          <a:xfrm>
            <a:off x="1393296" y="2482766"/>
            <a:ext cx="2521527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Telephones individual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Invites to next Luncheon as guest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Locates a Host companion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Notifies Attendance Chair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0CBFBB-698B-4388-8079-86454398C007}"/>
              </a:ext>
            </a:extLst>
          </p:cNvPr>
          <p:cNvSpPr txBox="1"/>
          <p:nvPr/>
        </p:nvSpPr>
        <p:spPr>
          <a:xfrm>
            <a:off x="1393296" y="2205767"/>
            <a:ext cx="1487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Recruiting Chairman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973D7-5E58-4C1C-B690-B912FBB95B11}"/>
              </a:ext>
            </a:extLst>
          </p:cNvPr>
          <p:cNvSpPr txBox="1"/>
          <p:nvPr/>
        </p:nvSpPr>
        <p:spPr>
          <a:xfrm>
            <a:off x="1488099" y="1097404"/>
            <a:ext cx="1474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Guests – no sponsor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FF7553-FF39-4112-BCCA-A27B79F52BE6}"/>
              </a:ext>
            </a:extLst>
          </p:cNvPr>
          <p:cNvSpPr txBox="1"/>
          <p:nvPr/>
        </p:nvSpPr>
        <p:spPr>
          <a:xfrm>
            <a:off x="7801153" y="1374403"/>
            <a:ext cx="2521527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Invited as guest to luncheon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Sponsor notifies Attendance Chair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8F9CF4-64D0-40E5-A509-7D0E1FB201A7}"/>
              </a:ext>
            </a:extLst>
          </p:cNvPr>
          <p:cNvSpPr txBox="1"/>
          <p:nvPr/>
        </p:nvSpPr>
        <p:spPr>
          <a:xfrm>
            <a:off x="3445164" y="4159477"/>
            <a:ext cx="5246245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Attendance Chair notifies Recruiting Chairman, Membership Chairman &amp; Big SIR of all guests.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Recruiting Chair prepares welcome packets.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Welcome Letter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Blank Application Form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Current Newsletter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Membership Chair prepares badges for all Guests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94C28-9B13-4898-AF99-0F90C5FF8A88}"/>
              </a:ext>
            </a:extLst>
          </p:cNvPr>
          <p:cNvSpPr txBox="1"/>
          <p:nvPr/>
        </p:nvSpPr>
        <p:spPr>
          <a:xfrm>
            <a:off x="3496422" y="3882478"/>
            <a:ext cx="1326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Prior to Luncheon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60D9F2-8AFD-4677-8557-132D49028314}"/>
              </a:ext>
            </a:extLst>
          </p:cNvPr>
          <p:cNvCxnSpPr>
            <a:cxnSpLocks/>
          </p:cNvCxnSpPr>
          <p:nvPr/>
        </p:nvCxnSpPr>
        <p:spPr>
          <a:xfrm flipH="1">
            <a:off x="2381586" y="2011452"/>
            <a:ext cx="1" cy="2791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1192488-1D92-4201-AC54-DB1B320A0E69}"/>
              </a:ext>
            </a:extLst>
          </p:cNvPr>
          <p:cNvCxnSpPr>
            <a:cxnSpLocks/>
          </p:cNvCxnSpPr>
          <p:nvPr/>
        </p:nvCxnSpPr>
        <p:spPr>
          <a:xfrm>
            <a:off x="2381586" y="3759861"/>
            <a:ext cx="6680330" cy="25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36F58E8-14EA-4C7B-BEE9-16BE3C1213AC}"/>
              </a:ext>
            </a:extLst>
          </p:cNvPr>
          <p:cNvCxnSpPr>
            <a:cxnSpLocks/>
          </p:cNvCxnSpPr>
          <p:nvPr/>
        </p:nvCxnSpPr>
        <p:spPr>
          <a:xfrm>
            <a:off x="2381587" y="3323167"/>
            <a:ext cx="0" cy="4366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97EB29B-C867-4BEC-903E-A78FF5ED174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9061917" y="1836068"/>
            <a:ext cx="0" cy="19490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C8F5A5E-C58C-4BF8-B33B-76153ABCBA40}"/>
              </a:ext>
            </a:extLst>
          </p:cNvPr>
          <p:cNvCxnSpPr>
            <a:cxnSpLocks/>
          </p:cNvCxnSpPr>
          <p:nvPr/>
        </p:nvCxnSpPr>
        <p:spPr>
          <a:xfrm>
            <a:off x="6199943" y="3759861"/>
            <a:ext cx="0" cy="399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34006E-C8A6-4368-9750-2A2EAD897547}"/>
              </a:ext>
            </a:extLst>
          </p:cNvPr>
          <p:cNvSpPr txBox="1"/>
          <p:nvPr/>
        </p:nvSpPr>
        <p:spPr>
          <a:xfrm>
            <a:off x="2492406" y="429569"/>
            <a:ext cx="6458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Guidelines for Bringing in New Members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992F1E-7E9A-41DC-971D-19FB96B5667F}"/>
              </a:ext>
            </a:extLst>
          </p:cNvPr>
          <p:cNvSpPr txBox="1"/>
          <p:nvPr/>
        </p:nvSpPr>
        <p:spPr>
          <a:xfrm>
            <a:off x="3445164" y="5918872"/>
            <a:ext cx="357909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Guests are given welcome package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Sponsor pays for guest lunch; Host does 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Big SIR announces Guests to Membership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585B20-C0FF-4717-B7FA-BCBAF60446EA}"/>
              </a:ext>
            </a:extLst>
          </p:cNvPr>
          <p:cNvSpPr/>
          <p:nvPr/>
        </p:nvSpPr>
        <p:spPr>
          <a:xfrm>
            <a:off x="3446080" y="5622096"/>
            <a:ext cx="12330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At the Luncheon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9EC45D9-E849-4B95-9E0F-F09DBCF627D2}"/>
              </a:ext>
            </a:extLst>
          </p:cNvPr>
          <p:cNvCxnSpPr>
            <a:cxnSpLocks/>
          </p:cNvCxnSpPr>
          <p:nvPr/>
        </p:nvCxnSpPr>
        <p:spPr>
          <a:xfrm>
            <a:off x="6199943" y="5544472"/>
            <a:ext cx="0" cy="3546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3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0FD563-1355-4C67-9DCC-161FCA743666}"/>
              </a:ext>
            </a:extLst>
          </p:cNvPr>
          <p:cNvSpPr txBox="1"/>
          <p:nvPr/>
        </p:nvSpPr>
        <p:spPr>
          <a:xfrm>
            <a:off x="3657600" y="1336893"/>
            <a:ext cx="319002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Completes an Online Application Form or</a:t>
            </a:r>
          </a:p>
          <a:p>
            <a:r>
              <a:rPr lang="en-US" sz="1200" dirty="0"/>
              <a:t>mails printed  Application Form to Membership Chairman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973D7-5E58-4C1C-B690-B912FBB95B11}"/>
              </a:ext>
            </a:extLst>
          </p:cNvPr>
          <p:cNvSpPr txBox="1"/>
          <p:nvPr/>
        </p:nvSpPr>
        <p:spPr>
          <a:xfrm>
            <a:off x="3657600" y="1059894"/>
            <a:ext cx="8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Candidate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34006E-C8A6-4368-9750-2A2EAD897547}"/>
              </a:ext>
            </a:extLst>
          </p:cNvPr>
          <p:cNvSpPr txBox="1"/>
          <p:nvPr/>
        </p:nvSpPr>
        <p:spPr>
          <a:xfrm>
            <a:off x="2907792" y="480291"/>
            <a:ext cx="4143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Guest Applies for Membership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273EB5-6F36-4B44-AADC-C7F1E787D6B4}"/>
              </a:ext>
            </a:extLst>
          </p:cNvPr>
          <p:cNvSpPr txBox="1"/>
          <p:nvPr/>
        </p:nvSpPr>
        <p:spPr>
          <a:xfrm>
            <a:off x="900314" y="3072893"/>
            <a:ext cx="3190022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Emails prospective member and sponsor asking them to attend orientation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Notifies Attendance Chair, Orientation Leader and Big SIR of new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Prepares New Member Packet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Welcome letter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Branch Roster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Current Newsletter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Enters info from application into Database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Prepares a luncheon Badge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Reports New Members to BEC for approval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16C57E-5482-46F4-B11B-1B3B3553FECC}"/>
              </a:ext>
            </a:extLst>
          </p:cNvPr>
          <p:cNvSpPr txBox="1"/>
          <p:nvPr/>
        </p:nvSpPr>
        <p:spPr>
          <a:xfrm>
            <a:off x="937894" y="2795894"/>
            <a:ext cx="1652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Membership Chairman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F4CB7D-1417-4F57-9190-816A1DEF87D6}"/>
              </a:ext>
            </a:extLst>
          </p:cNvPr>
          <p:cNvSpPr txBox="1"/>
          <p:nvPr/>
        </p:nvSpPr>
        <p:spPr>
          <a:xfrm>
            <a:off x="4551980" y="2769539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Sponsor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D42CA0-2141-4E3C-A1B9-2AEC86BCA892}"/>
              </a:ext>
            </a:extLst>
          </p:cNvPr>
          <p:cNvSpPr txBox="1"/>
          <p:nvPr/>
        </p:nvSpPr>
        <p:spPr>
          <a:xfrm>
            <a:off x="4500989" y="3046538"/>
            <a:ext cx="319002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Attend Orientation with new member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New Member pays for own lunch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If sponsor paid for guest lunch, then given a free lunch voucher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Sponsor introduces new member to full membership at luncheon.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CE4F02E-9E54-4F83-81E2-0D081638FC81}"/>
              </a:ext>
            </a:extLst>
          </p:cNvPr>
          <p:cNvCxnSpPr>
            <a:cxnSpLocks/>
          </p:cNvCxnSpPr>
          <p:nvPr/>
        </p:nvCxnSpPr>
        <p:spPr>
          <a:xfrm>
            <a:off x="5114925" y="1983171"/>
            <a:ext cx="0" cy="3004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9F9789-6280-41BE-90FE-40AE823BAC65}"/>
              </a:ext>
            </a:extLst>
          </p:cNvPr>
          <p:cNvCxnSpPr>
            <a:cxnSpLocks/>
          </p:cNvCxnSpPr>
          <p:nvPr/>
        </p:nvCxnSpPr>
        <p:spPr>
          <a:xfrm flipV="1">
            <a:off x="2766918" y="2329267"/>
            <a:ext cx="683745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B491651-15A3-4C68-8B34-CA2DAD08021E}"/>
              </a:ext>
            </a:extLst>
          </p:cNvPr>
          <p:cNvCxnSpPr>
            <a:cxnSpLocks/>
          </p:cNvCxnSpPr>
          <p:nvPr/>
        </p:nvCxnSpPr>
        <p:spPr>
          <a:xfrm>
            <a:off x="6096000" y="2329268"/>
            <a:ext cx="2310" cy="7172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5A7168-0E26-42A0-BA22-22233090A117}"/>
              </a:ext>
            </a:extLst>
          </p:cNvPr>
          <p:cNvCxnSpPr>
            <a:cxnSpLocks/>
          </p:cNvCxnSpPr>
          <p:nvPr/>
        </p:nvCxnSpPr>
        <p:spPr>
          <a:xfrm>
            <a:off x="2766918" y="2355623"/>
            <a:ext cx="0" cy="7172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6951ED-E0D4-408B-B814-160448F6FB9C}"/>
              </a:ext>
            </a:extLst>
          </p:cNvPr>
          <p:cNvSpPr txBox="1"/>
          <p:nvPr/>
        </p:nvSpPr>
        <p:spPr>
          <a:xfrm>
            <a:off x="8101664" y="3046537"/>
            <a:ext cx="3013179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Takes picture of new member and their sponsor at luncheon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Sends a copy of picture to </a:t>
            </a:r>
            <a:r>
              <a:rPr lang="en-US" sz="1200" dirty="0" err="1"/>
              <a:t>Trampas</a:t>
            </a:r>
            <a:r>
              <a:rPr lang="en-US" sz="1200" dirty="0"/>
              <a:t> Topics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Sends a copy to the Webmaster for posting on website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6AB958-9E55-4867-A34B-7568DF1F26D8}"/>
              </a:ext>
            </a:extLst>
          </p:cNvPr>
          <p:cNvSpPr txBox="1"/>
          <p:nvPr/>
        </p:nvSpPr>
        <p:spPr>
          <a:xfrm>
            <a:off x="8159561" y="2795894"/>
            <a:ext cx="1066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Photographer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A4D9CC1-5A74-4748-90E1-AB5703B06308}"/>
              </a:ext>
            </a:extLst>
          </p:cNvPr>
          <p:cNvCxnSpPr>
            <a:cxnSpLocks/>
          </p:cNvCxnSpPr>
          <p:nvPr/>
        </p:nvCxnSpPr>
        <p:spPr>
          <a:xfrm>
            <a:off x="9604373" y="2329267"/>
            <a:ext cx="2310" cy="7172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6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1034006E-C8A6-4368-9750-2A2EAD897547}"/>
              </a:ext>
            </a:extLst>
          </p:cNvPr>
          <p:cNvSpPr txBox="1"/>
          <p:nvPr/>
        </p:nvSpPr>
        <p:spPr>
          <a:xfrm>
            <a:off x="3860800" y="480291"/>
            <a:ext cx="3190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 Member </a:t>
            </a:r>
            <a:r>
              <a:rPr lang="en-US" sz="2400" b="1" dirty="0" err="1"/>
              <a:t>Followup</a:t>
            </a:r>
            <a:endParaRPr lang="en-US" sz="2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273EB5-6F36-4B44-AADC-C7F1E787D6B4}"/>
              </a:ext>
            </a:extLst>
          </p:cNvPr>
          <p:cNvSpPr txBox="1"/>
          <p:nvPr/>
        </p:nvSpPr>
        <p:spPr>
          <a:xfrm>
            <a:off x="972588" y="1787458"/>
            <a:ext cx="4483223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Posts picture of new member on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Adds new member to Branch email distribution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Sends copy of database information for confirmation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Sends notice to </a:t>
            </a:r>
            <a:r>
              <a:rPr lang="en-US" sz="1200" dirty="0" err="1"/>
              <a:t>Trampas</a:t>
            </a:r>
            <a:r>
              <a:rPr lang="en-US" sz="1200" dirty="0"/>
              <a:t> 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Sends copy of applications to Member Relations Chairman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16C57E-5482-46F4-B11B-1B3B3553FECC}"/>
              </a:ext>
            </a:extLst>
          </p:cNvPr>
          <p:cNvSpPr txBox="1"/>
          <p:nvPr/>
        </p:nvSpPr>
        <p:spPr>
          <a:xfrm>
            <a:off x="1057430" y="1538347"/>
            <a:ext cx="1652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Membership Chairman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F4CB7D-1417-4F57-9190-816A1DEF87D6}"/>
              </a:ext>
            </a:extLst>
          </p:cNvPr>
          <p:cNvSpPr txBox="1"/>
          <p:nvPr/>
        </p:nvSpPr>
        <p:spPr>
          <a:xfrm>
            <a:off x="5976418" y="1510459"/>
            <a:ext cx="1650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New Member Contacts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D42CA0-2141-4E3C-A1B9-2AEC86BCA892}"/>
              </a:ext>
            </a:extLst>
          </p:cNvPr>
          <p:cNvSpPr txBox="1"/>
          <p:nvPr/>
        </p:nvSpPr>
        <p:spPr>
          <a:xfrm>
            <a:off x="5976418" y="1787458"/>
            <a:ext cx="4623515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Membership Relations will review the application and work with appropriate Activity Chairmen to be sure new member joins activities of interest.</a:t>
            </a:r>
          </a:p>
        </p:txBody>
      </p:sp>
    </p:spTree>
    <p:extLst>
      <p:ext uri="{BB962C8B-B14F-4D97-AF65-F5344CB8AC3E}">
        <p14:creationId xmlns:p14="http://schemas.microsoft.com/office/powerpoint/2010/main" val="388202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317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Goff</dc:creator>
  <cp:lastModifiedBy>Phil Goff</cp:lastModifiedBy>
  <cp:revision>20</cp:revision>
  <dcterms:created xsi:type="dcterms:W3CDTF">2019-08-27T16:32:00Z</dcterms:created>
  <dcterms:modified xsi:type="dcterms:W3CDTF">2020-03-11T14:57:56Z</dcterms:modified>
</cp:coreProperties>
</file>